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6" r:id="rId3"/>
    <p:sldId id="277" r:id="rId4"/>
    <p:sldId id="333" r:id="rId5"/>
    <p:sldId id="334" r:id="rId6"/>
    <p:sldId id="335" r:id="rId7"/>
    <p:sldId id="336" r:id="rId8"/>
    <p:sldId id="329" r:id="rId9"/>
    <p:sldId id="339" r:id="rId10"/>
    <p:sldId id="338" r:id="rId11"/>
    <p:sldId id="340" r:id="rId12"/>
    <p:sldId id="352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41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32D8-4059-4A21-A81F-74DAFC938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FCE7-BE01-4C50-84E7-9F54753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50D19-C52C-47A1-B77E-BB538A5A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3138-B7FE-428D-9DEC-04C4DC8E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D9B1-6586-4960-AD19-8E55F26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93EC-EB25-43A3-BE0D-7AE44EB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20897-9F4E-4D96-959D-8EFF3053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15F-30E5-45E9-A0A1-B743F46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A92F-58DE-40D1-95FF-BA6C301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980-C0E9-497A-84C4-DB3EA4CB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6B99-5104-4D89-8081-D3C9648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3981-14C0-4F5E-BD11-F05EE723F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D070-4CB7-41A4-AC34-5099D91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5C58-4824-4668-BDD7-94538D75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192F-81CF-4D4B-92B7-41B5058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985-57EB-41B2-A1E8-BA6AC4C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50C6-7AB8-48BA-8817-6515E1F7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E77-F9D9-48A8-84BB-777EB9C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350F-0A17-48B4-AF46-DC2A4ED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39C9-3B1E-4CB7-8E42-430C8339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886-6D58-49B9-B3C7-4AA7E1D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5B3-B998-44E7-BFF8-EED00DE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2A15-3ADC-401A-BC93-FDF71DEF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D76D-FFEF-44E1-82C7-8DE5ECD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C803-68A7-419C-887D-D65CE013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3A1-7FFD-4C07-975C-1A2CAA5F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AEF-2BBD-4C7D-B4EA-9058349AD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BCE0-2953-4AB1-B847-3B640D69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F6B-527B-48FD-8594-7BC3D5A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42D9-A0B3-4E63-A4C8-8213D9CC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94DE-FDE7-408E-938A-1A97FE4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D000-9942-446C-90D5-077C5D1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EA11-6264-4C20-88AB-7413FE09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637-571F-49B2-AD23-1524559A4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DEF3B-F1FF-4BCC-9D4E-936104F5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73A7A-00A2-42EB-9A4B-05EC3894B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D04A-A704-40AB-A57C-DF2CF8B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CEAAD-1550-4D99-8A68-3D36A19E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75-F2BE-4AA2-B657-FC99B89F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8252-C243-4F9D-8CEC-797A8D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CC10-3456-44C2-A550-43FD8B4B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0359-E5A9-49F4-BFA7-A45FB0C7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8580-0D19-471B-BD82-DF387256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7E14-6467-454A-8A74-C56A41F7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29A5-4290-4B53-94E4-F46A9F0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A2AC-FE7F-41FE-92F5-9C351DD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646-7F2E-4687-82C8-0F0EF60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1F43-B4A7-4184-A67B-FB9E14F0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113-6114-4C2D-9BC9-63D2CABD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E5216-9D47-4CA4-8F79-B434F8A3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6D08A-411E-4F3F-9034-8D70E53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7691-7ED4-42BC-96E4-DDD829C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688-37F8-4C9B-95CE-C1522D74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85BD1-2F4A-4170-A4E7-215B09577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08E3D-7DAE-4C9A-B070-E4B1583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3084-5956-4A28-B549-4961F4E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6C77-A372-458C-92FA-2613EFB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738E-C3D2-414D-8353-835B921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5E407-D14F-4A8D-8C69-CAA8EC75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FD9C-E841-48D7-B575-03F56C913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8835-60F9-4FAB-92FA-9BE9F37B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8B83-D5D8-487B-9053-7E2A99346BC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372-FF23-4EA1-80B7-06B22731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9425-934C-47FB-9E3A-9EA74D52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Scribble – methods looks good now</a:t>
            </a:r>
          </a:p>
          <a:p>
            <a:endParaRPr lang="en-US" dirty="0"/>
          </a:p>
          <a:p>
            <a:r>
              <a:rPr lang="en-US" sz="2400" dirty="0"/>
              <a:t>Method 1: as what polygon is from, create a line by Douglas-</a:t>
            </a:r>
            <a:r>
              <a:rPr lang="en-US" sz="2400" dirty="0" err="1"/>
              <a:t>Peucker</a:t>
            </a:r>
            <a:r>
              <a:rPr lang="en-US" sz="2400" dirty="0"/>
              <a:t> algorithm</a:t>
            </a:r>
          </a:p>
          <a:p>
            <a:r>
              <a:rPr lang="en-US" sz="2400" dirty="0"/>
              <a:t>Method 2: start from a polygon with 6 – 8 edges; triangulation polygon; connect triangles</a:t>
            </a:r>
          </a:p>
          <a:p>
            <a:r>
              <a:rPr lang="en-US" altLang="zh-CN" sz="2400" dirty="0"/>
              <a:t>Method 3: random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985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dirty="0"/>
              <a:t>Marker type for annotation type</a:t>
            </a:r>
          </a:p>
          <a:p>
            <a:r>
              <a:rPr lang="en-US" sz="2000" dirty="0"/>
              <a:t>Color for object category</a:t>
            </a:r>
          </a:p>
          <a:p>
            <a:pPr lvl="1"/>
            <a:r>
              <a:rPr lang="en-US" sz="2000" dirty="0"/>
              <a:t>Orange for person</a:t>
            </a:r>
          </a:p>
          <a:p>
            <a:pPr lvl="1"/>
            <a:r>
              <a:rPr lang="en-US" sz="2000" dirty="0"/>
              <a:t>Green and red for road</a:t>
            </a:r>
          </a:p>
          <a:p>
            <a:pPr lvl="1"/>
            <a:r>
              <a:rPr lang="en-US" sz="2000" dirty="0"/>
              <a:t>Purple for car</a:t>
            </a:r>
          </a:p>
          <a:p>
            <a:pPr lvl="1"/>
            <a:r>
              <a:rPr lang="en-US" sz="2000" dirty="0"/>
              <a:t>Pink for river</a:t>
            </a:r>
          </a:p>
          <a:p>
            <a:pPr lvl="1"/>
            <a:r>
              <a:rPr lang="en-US" sz="2000" dirty="0"/>
              <a:t>Brown for bridge</a:t>
            </a:r>
          </a:p>
          <a:p>
            <a:pPr lvl="1"/>
            <a:r>
              <a:rPr lang="en-US" sz="2000" dirty="0"/>
              <a:t>Gray for </a:t>
            </a:r>
            <a:r>
              <a:rPr lang="en-US" sz="2000" dirty="0" err="1"/>
              <a:t>river+sea</a:t>
            </a:r>
            <a:endParaRPr lang="en-US" sz="2000" dirty="0"/>
          </a:p>
          <a:p>
            <a:pPr lvl="1"/>
            <a:endParaRPr lang="en-US" sz="20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Sorry for this terrible plot, trying to find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a way to draw these together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000" dirty="0"/>
              <a:t>Problem: whether it’s reasonable to put several categories together?</a:t>
            </a:r>
          </a:p>
          <a:p>
            <a:pPr lvl="1"/>
            <a:r>
              <a:rPr lang="en-US" sz="2000" dirty="0"/>
              <a:t>Like: water(</a:t>
            </a:r>
            <a:r>
              <a:rPr lang="en-US" sz="2000" dirty="0" err="1"/>
              <a:t>river+sea</a:t>
            </a:r>
            <a:r>
              <a:rPr lang="en-US" sz="2000" dirty="0"/>
              <a:t>), vehicle(</a:t>
            </a:r>
            <a:r>
              <a:rPr lang="en-US" sz="2000" dirty="0" err="1"/>
              <a:t>car+truck+train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61D7D3-D5DF-400F-B4E6-295F15D9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70" y="596129"/>
            <a:ext cx="6089747" cy="38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8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Problem of car</a:t>
            </a:r>
          </a:p>
          <a:p>
            <a:pPr marL="0" indent="0">
              <a:buNone/>
            </a:pPr>
            <a:r>
              <a:rPr lang="en-US" sz="2400" dirty="0"/>
              <a:t>Tiny or unrecognizable instances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88B25C-2DE2-4550-8FB6-F7D17A393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47969"/>
              </p:ext>
            </p:extLst>
          </p:nvPr>
        </p:nvGraphicFramePr>
        <p:xfrm>
          <a:off x="6844638" y="354894"/>
          <a:ext cx="4778212" cy="1559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553">
                  <a:extLst>
                    <a:ext uri="{9D8B030D-6E8A-4147-A177-3AD203B41FA5}">
                      <a16:colId xmlns:a16="http://schemas.microsoft.com/office/drawing/2014/main" val="1075231725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2527532459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464724074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173429396"/>
                    </a:ext>
                  </a:extLst>
                </a:gridCol>
              </a:tblGrid>
              <a:tr h="431342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Size (train/valid)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08626"/>
                  </a:ext>
                </a:extLst>
              </a:tr>
              <a:tr h="431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11840"/>
                  </a:ext>
                </a:extLst>
              </a:tr>
              <a:tr h="249905">
                <a:tc>
                  <a:txBody>
                    <a:bodyPr/>
                    <a:lstStyle/>
                    <a:p>
                      <a:r>
                        <a:rPr lang="en-US" sz="1400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89217"/>
                  </a:ext>
                </a:extLst>
              </a:tr>
              <a:tr h="249905"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8k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23655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B5E918F0-67C1-4BF0-BBA9-149E9BAE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0" y="1707457"/>
            <a:ext cx="4779692" cy="45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79FA28B-D7DF-4D47-8D86-FEF77826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11" y="2624567"/>
            <a:ext cx="6206689" cy="30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9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Problem of car</a:t>
            </a:r>
          </a:p>
          <a:p>
            <a:pPr marL="0" indent="0">
              <a:buNone/>
            </a:pPr>
            <a:r>
              <a:rPr lang="en-US" sz="2400" dirty="0"/>
              <a:t>Tiny or unrecognizable instances</a:t>
            </a:r>
          </a:p>
          <a:p>
            <a:pPr marL="0" indent="0">
              <a:buNone/>
            </a:pPr>
            <a:r>
              <a:rPr lang="en-US" sz="2400" dirty="0"/>
              <a:t>For person, 11% images have masks whose area</a:t>
            </a:r>
          </a:p>
          <a:p>
            <a:pPr marL="0" indent="0">
              <a:buNone/>
            </a:pPr>
            <a:r>
              <a:rPr lang="en-US" sz="2400" dirty="0"/>
              <a:t> is smaller than 1500 pixels (2%) whose mean valid </a:t>
            </a:r>
            <a:r>
              <a:rPr lang="en-US" sz="2400" dirty="0" err="1"/>
              <a:t>iou</a:t>
            </a:r>
            <a:r>
              <a:rPr lang="en-US" sz="2400" dirty="0"/>
              <a:t> is 0.09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car, 35% images have masks whose area is smaller than 1500 pixels whose mean </a:t>
            </a:r>
            <a:r>
              <a:rPr lang="en-US" sz="2400" dirty="0" err="1"/>
              <a:t>iou</a:t>
            </a:r>
            <a:r>
              <a:rPr lang="en-US" sz="2400" dirty="0"/>
              <a:t> is 0.13 </a:t>
            </a:r>
          </a:p>
          <a:p>
            <a:pPr marL="0" indent="0">
              <a:buNone/>
            </a:pPr>
            <a:r>
              <a:rPr lang="en-US" sz="2400" dirty="0"/>
              <a:t>11% images have </a:t>
            </a:r>
            <a:r>
              <a:rPr lang="en-US" sz="2400" dirty="0" err="1"/>
              <a:t>have</a:t>
            </a:r>
            <a:r>
              <a:rPr lang="en-US" sz="2400" dirty="0"/>
              <a:t> masks </a:t>
            </a:r>
          </a:p>
          <a:p>
            <a:pPr marL="0" indent="0">
              <a:buNone/>
            </a:pPr>
            <a:r>
              <a:rPr lang="en-US" sz="2400" dirty="0"/>
              <a:t>whose area is smaller than 150 pixels </a:t>
            </a:r>
          </a:p>
          <a:p>
            <a:pPr marL="0" indent="0">
              <a:buNone/>
            </a:pPr>
            <a:r>
              <a:rPr lang="en-US" sz="2400" dirty="0"/>
              <a:t>whose mean </a:t>
            </a:r>
            <a:r>
              <a:rPr lang="en-US" sz="2400" dirty="0" err="1"/>
              <a:t>iou</a:t>
            </a:r>
            <a:r>
              <a:rPr lang="en-US" sz="2400" dirty="0"/>
              <a:t> is 0.001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79FA28B-D7DF-4D47-8D86-FEF77826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73" y="3443640"/>
            <a:ext cx="5569642" cy="27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C61A06-6A17-44E9-A8DB-E1874DE56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30259"/>
              </p:ext>
            </p:extLst>
          </p:nvPr>
        </p:nvGraphicFramePr>
        <p:xfrm>
          <a:off x="6965980" y="129544"/>
          <a:ext cx="412816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041">
                  <a:extLst>
                    <a:ext uri="{9D8B030D-6E8A-4147-A177-3AD203B41FA5}">
                      <a16:colId xmlns:a16="http://schemas.microsoft.com/office/drawing/2014/main" val="1075231725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2527532459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464724074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173429396"/>
                    </a:ext>
                  </a:extLst>
                </a:gridCol>
              </a:tblGrid>
              <a:tr h="321334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Size (train/valid)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08626"/>
                  </a:ext>
                </a:extLst>
              </a:tr>
              <a:tr h="2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11840"/>
                  </a:ext>
                </a:extLst>
              </a:tr>
              <a:tr h="189020">
                <a:tc>
                  <a:txBody>
                    <a:bodyPr/>
                    <a:lstStyle/>
                    <a:p>
                      <a:r>
                        <a:rPr lang="en-US" sz="1400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89217"/>
                  </a:ext>
                </a:extLst>
              </a:tr>
              <a:tr h="189020"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8k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92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59A239-5E1B-4F01-84C1-DB307503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95" y="225350"/>
            <a:ext cx="6519436" cy="63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3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D742A61-3E94-4D3A-A90D-E0BA3C1C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1" y="156010"/>
            <a:ext cx="6640292" cy="64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0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7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9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0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6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Method 1: </a:t>
            </a:r>
            <a:r>
              <a:rPr lang="en-US" sz="2800" dirty="0"/>
              <a:t>as what polygon is from, create a line by Douglas-</a:t>
            </a:r>
            <a:r>
              <a:rPr lang="en-US" sz="2800" dirty="0" err="1"/>
              <a:t>Peucker</a:t>
            </a:r>
            <a:r>
              <a:rPr lang="en-US" sz="2800" dirty="0"/>
              <a:t> algorithm (red for target)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F38BD0-874A-42BD-A497-2DF2DC08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43" y="1538445"/>
            <a:ext cx="4760923" cy="46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DB55EA-7B22-4034-95C6-EC9F7C88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28" y="1538445"/>
            <a:ext cx="4521402" cy="44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32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1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1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Add error to bounding box</a:t>
            </a:r>
          </a:p>
          <a:p>
            <a:r>
              <a:rPr lang="en-US" sz="2000" dirty="0"/>
              <a:t>Shift: move whole box </a:t>
            </a:r>
            <a:r>
              <a:rPr lang="en-US" sz="2000" i="1" dirty="0" err="1"/>
              <a:t>i</a:t>
            </a:r>
            <a:r>
              <a:rPr lang="en-US" sz="2000" i="1" dirty="0"/>
              <a:t>%</a:t>
            </a:r>
            <a:r>
              <a:rPr lang="en-US" sz="2000" dirty="0"/>
              <a:t> pixels along x-axis and </a:t>
            </a:r>
            <a:r>
              <a:rPr lang="en-US" sz="2000" i="1" dirty="0"/>
              <a:t>j%</a:t>
            </a:r>
            <a:r>
              <a:rPr lang="en-US" sz="2000" dirty="0"/>
              <a:t> pixels along y-axis; </a:t>
            </a:r>
            <a:r>
              <a:rPr lang="en-US" sz="2000" i="1" dirty="0" err="1"/>
              <a:t>i</a:t>
            </a:r>
            <a:r>
              <a:rPr lang="en-US" sz="2000" i="1" dirty="0"/>
              <a:t>, j </a:t>
            </a:r>
            <a:r>
              <a:rPr lang="en-US" sz="2000" dirty="0"/>
              <a:t>are a random integers from range –k to k where k is a parameter</a:t>
            </a:r>
          </a:p>
          <a:p>
            <a:r>
              <a:rPr lang="en-US" sz="2000" dirty="0"/>
              <a:t>Resize: </a:t>
            </a:r>
            <a:r>
              <a:rPr lang="en-US" sz="2000" dirty="0" err="1"/>
              <a:t>wrt</a:t>
            </a:r>
            <a:r>
              <a:rPr lang="en-US" sz="2000" dirty="0"/>
              <a:t> bounding box center, adjust box size by p%; p is random integers from range –q to q where q is a parameter</a:t>
            </a:r>
          </a:p>
          <a:p>
            <a:pPr marL="0" indent="0">
              <a:buNone/>
            </a:pPr>
            <a:r>
              <a:rPr lang="en-US" sz="2000" dirty="0"/>
              <a:t>Input is valid IoU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we can take annotation error into consideration</a:t>
            </a:r>
          </a:p>
          <a:p>
            <a:pPr marL="0" indent="0">
              <a:buNone/>
            </a:pPr>
            <a:r>
              <a:rPr lang="en-US" sz="2000" dirty="0"/>
              <a:t>We could obtain value distribution for k and q from our annotation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34889BB-4F28-46E0-A679-F2614091A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38359"/>
              </p:ext>
            </p:extLst>
          </p:nvPr>
        </p:nvGraphicFramePr>
        <p:xfrm>
          <a:off x="1130602" y="288649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94488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939833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09480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006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4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 (k=q=0)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2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k=20, q=10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6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k=30, q=20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k=30, q=10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4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k=20, q=20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4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sz="2800" dirty="0"/>
              <a:t>Method 2: start from a polygon with 6 – 8 edges; triangulation polygon; connect triangles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3F235-B138-4BE1-856E-42122EE3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30" y="4464619"/>
            <a:ext cx="1800225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9FF0-DA51-4025-8C2E-A6A7F063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9199" y="1588905"/>
            <a:ext cx="2994050" cy="245869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BDCBA38-4F28-430A-B2EC-9738E610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40" y="1424530"/>
            <a:ext cx="5094204" cy="50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28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789094-EB95-4819-9285-3B35216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9" y="1005408"/>
            <a:ext cx="5130778" cy="49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50732C-40D1-438F-9075-F9CFDA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5408"/>
            <a:ext cx="5130778" cy="49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9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altLang="zh-CN" sz="2800" dirty="0"/>
              <a:t>Method 3: random</a:t>
            </a:r>
            <a:endParaRPr lang="en-US" sz="2800" dirty="0"/>
          </a:p>
          <a:p>
            <a:r>
              <a:rPr lang="en-US" sz="2400" dirty="0"/>
              <a:t>Basic applied rules:</a:t>
            </a:r>
          </a:p>
          <a:p>
            <a:pPr lvl="1"/>
            <a:r>
              <a:rPr lang="en-US" dirty="0"/>
              <a:t>Try to turn 45 degree when left and right distances to boundary varies a lot</a:t>
            </a:r>
          </a:p>
          <a:p>
            <a:pPr lvl="1"/>
            <a:r>
              <a:rPr lang="en-US" dirty="0"/>
              <a:t>Turn when no space ahead</a:t>
            </a:r>
          </a:p>
          <a:p>
            <a:pPr lvl="1"/>
            <a:r>
              <a:rPr lang="en-US" dirty="0"/>
              <a:t>Start at side triangle towards mass center</a:t>
            </a:r>
          </a:p>
          <a:p>
            <a:pPr lvl="1"/>
            <a:r>
              <a:rPr lang="en-US" dirty="0"/>
              <a:t>Restart when scribble length is smaller than 0.1% of total mask size (draw too much in some cases, but without this rule, sometimes it will stuck at corner)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Abandoned rules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Try to turn when distance in current direction is long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Occasionally change direction to ‘towards mass center’ if possible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Start at random point with random direction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Add more weight to drawn scribble, like distance to drawn curve is 1/5 of real distance (to avoid curve to spiral inwards)</a:t>
            </a:r>
          </a:p>
        </p:txBody>
      </p:sp>
    </p:spTree>
    <p:extLst>
      <p:ext uri="{BB962C8B-B14F-4D97-AF65-F5344CB8AC3E}">
        <p14:creationId xmlns:p14="http://schemas.microsoft.com/office/powerpoint/2010/main" val="24979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Best now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D6D961-6A53-4A26-8DE0-96AC1A5E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24" y="299349"/>
            <a:ext cx="6424477" cy="6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3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Some other decent ones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BABDCC-2F35-4E64-A668-C97C1999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1" y="1209088"/>
            <a:ext cx="4957306" cy="48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293D08-577A-4FAC-A518-60FD2D42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07" y="1078408"/>
            <a:ext cx="5091435" cy="49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78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4119495" cy="563092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Cut bounding box into several small rectangles (like 3*4 = 12 rectangles)</a:t>
            </a:r>
          </a:p>
          <a:p>
            <a:pPr marL="0" indent="0">
              <a:buNone/>
            </a:pPr>
            <a:r>
              <a:rPr lang="en-US" sz="2400" dirty="0"/>
              <a:t>Calculate pixel number with label 1 (target), ignore box if number is smaller than a threshold (like 20% of pixels) </a:t>
            </a:r>
          </a:p>
          <a:p>
            <a:pPr marL="0" indent="0">
              <a:buNone/>
            </a:pPr>
            <a:r>
              <a:rPr lang="en-US" sz="2400" dirty="0"/>
              <a:t>Get density center for each small box, and connect them together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Problem: unknown order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CA860E-F9A6-4B30-9D0B-9CE77D7E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51" y="981750"/>
            <a:ext cx="4273218" cy="3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1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I stop here for scribbles, and try to apply other imperfect annotation onto different objects: car, road, bridge, (chair, river)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7034F8A-01C3-4397-A17C-30D93948D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55474"/>
              </p:ext>
            </p:extLst>
          </p:nvPr>
        </p:nvGraphicFramePr>
        <p:xfrm>
          <a:off x="874916" y="1690403"/>
          <a:ext cx="812800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401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195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0114183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2757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73285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09245256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Size (train/valid)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2810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</a:p>
                    <a:p>
                      <a:r>
                        <a:rPr lang="en-US" dirty="0"/>
                        <a:t>(kernel size 3, 11,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Polygon</a:t>
                      </a:r>
                    </a:p>
                    <a:p>
                      <a:r>
                        <a:rPr lang="en-US" dirty="0"/>
                        <a:t>(3, 6, 10)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6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 (64k in all)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0.559/0.469/0.367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0.348/0.467/0.535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590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12k/500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0.549/0.523/0.402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0.312/0.455/0.551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20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8k/ 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0.531/ /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/0.425/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0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1.6k/200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27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2.3k/100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9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River+sea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8.9k/600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4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0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19550</TotalTime>
  <Words>738</Words>
  <Application>Microsoft Office PowerPoint</Application>
  <PresentationFormat>Widescreen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</dc:creator>
  <cp:lastModifiedBy>Shen</cp:lastModifiedBy>
  <cp:revision>61</cp:revision>
  <dcterms:created xsi:type="dcterms:W3CDTF">2021-11-10T14:28:07Z</dcterms:created>
  <dcterms:modified xsi:type="dcterms:W3CDTF">2022-03-29T21:41:33Z</dcterms:modified>
</cp:coreProperties>
</file>